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320" r:id="rId3"/>
    <p:sldId id="356" r:id="rId4"/>
    <p:sldId id="326" r:id="rId5"/>
    <p:sldId id="354" r:id="rId6"/>
    <p:sldId id="328" r:id="rId7"/>
    <p:sldId id="343" r:id="rId8"/>
    <p:sldId id="331" r:id="rId9"/>
    <p:sldId id="359" r:id="rId10"/>
    <p:sldId id="352" r:id="rId11"/>
    <p:sldId id="357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8A18"/>
    <a:srgbClr val="23961A"/>
    <a:srgbClr val="7DB95B"/>
    <a:srgbClr val="E4960A"/>
    <a:srgbClr val="3D7327"/>
    <a:srgbClr val="FFFFFF"/>
    <a:srgbClr val="08C828"/>
    <a:srgbClr val="2B6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195" autoAdjust="0"/>
  </p:normalViewPr>
  <p:slideViewPr>
    <p:cSldViewPr>
      <p:cViewPr varScale="1">
        <p:scale>
          <a:sx n="112" d="100"/>
          <a:sy n="112" d="100"/>
        </p:scale>
        <p:origin x="15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количество поступивших обращений в 3 квартале, шт
</a:t>
            </a:r>
          </a:p>
        </c:rich>
      </c:tx>
      <c:layout>
        <c:manualLayout>
          <c:xMode val="edge"/>
          <c:yMode val="edge"/>
          <c:x val="0.12981797035849563"/>
          <c:y val="1.816509481996853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215157411529912E-2"/>
          <c:y val="0.26168051563349337"/>
          <c:w val="0.91997308372167763"/>
          <c:h val="0.582945496935498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таблицы!$A$50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3.548087739032621E-2"/>
                  <c:y val="-6.1762034514078114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98058278429482E-2"/>
                  <c:y val="-7.2661217075386017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61347688681772E-2"/>
                  <c:y val="-5.8128973660308808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таблицы!$B$49:$C$49</c:f>
              <c:strCache>
                <c:ptCount val="2"/>
                <c:pt idx="0">
                  <c:v>3 квартал 2021 года</c:v>
                </c:pt>
                <c:pt idx="1">
                  <c:v>3 квартал 2022 года</c:v>
                </c:pt>
              </c:strCache>
            </c:strRef>
          </c:cat>
          <c:val>
            <c:numRef>
              <c:f>таблицы!$B$50:$C$50</c:f>
              <c:numCache>
                <c:formatCode>General</c:formatCode>
                <c:ptCount val="2"/>
                <c:pt idx="0">
                  <c:v>2559</c:v>
                </c:pt>
                <c:pt idx="1">
                  <c:v>2813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21605152"/>
        <c:axId val="1321599712"/>
        <c:axId val="0"/>
      </c:bar3DChart>
      <c:catAx>
        <c:axId val="132160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21599712"/>
        <c:crosses val="autoZero"/>
        <c:auto val="1"/>
        <c:lblAlgn val="ctr"/>
        <c:lblOffset val="100"/>
        <c:noMultiLvlLbl val="0"/>
      </c:catAx>
      <c:valAx>
        <c:axId val="13215997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21605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/>
              <a:t>динамика поступивших обращений и вопросов, поднятых в них по годам, шт</a:t>
            </a:r>
          </a:p>
        </c:rich>
      </c:tx>
      <c:layout>
        <c:manualLayout>
          <c:xMode val="edge"/>
          <c:yMode val="edge"/>
          <c:x val="9.6282689165612792E-2"/>
          <c:y val="1.6358018538821888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таблицы!$AD$68</c:f>
              <c:strCache>
                <c:ptCount val="1"/>
                <c:pt idx="0">
                  <c:v>количество поступивших обращений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5616029620780091E-3"/>
                  <c:y val="-5.1890341617140713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7258113825576732E-17"/>
                  <c:y val="7.4179660540305645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таблицы!$AE$67:$AF$67</c:f>
              <c:strCache>
                <c:ptCount val="2"/>
                <c:pt idx="0">
                  <c:v>9 мес 2021</c:v>
                </c:pt>
                <c:pt idx="1">
                  <c:v>9мес 2022</c:v>
                </c:pt>
              </c:strCache>
            </c:strRef>
          </c:cat>
          <c:val>
            <c:numRef>
              <c:f>таблицы!$AE$68:$AF$68</c:f>
              <c:numCache>
                <c:formatCode>General</c:formatCode>
                <c:ptCount val="2"/>
                <c:pt idx="0">
                  <c:v>7023</c:v>
                </c:pt>
                <c:pt idx="1">
                  <c:v>7847</c:v>
                </c:pt>
              </c:numCache>
            </c:numRef>
          </c:val>
        </c:ser>
        <c:ser>
          <c:idx val="1"/>
          <c:order val="1"/>
          <c:tx>
            <c:strRef>
              <c:f>таблицы!$AD$69</c:f>
              <c:strCache>
                <c:ptCount val="1"/>
                <c:pt idx="0">
                  <c:v>количество вопросов, поднятых в обращениях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5107264627254314E-3"/>
                  <c:y val="-1.6776513937276093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616029620780091E-3"/>
                  <c:y val="5.978380455468028E-3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таблицы!$AE$67:$AF$67</c:f>
              <c:strCache>
                <c:ptCount val="2"/>
                <c:pt idx="0">
                  <c:v>9 мес 2021</c:v>
                </c:pt>
                <c:pt idx="1">
                  <c:v>9мес 2022</c:v>
                </c:pt>
              </c:strCache>
            </c:strRef>
          </c:cat>
          <c:val>
            <c:numRef>
              <c:f>таблицы!$AE$69:$AF$69</c:f>
              <c:numCache>
                <c:formatCode>General</c:formatCode>
                <c:ptCount val="2"/>
                <c:pt idx="0">
                  <c:v>8368</c:v>
                </c:pt>
                <c:pt idx="1">
                  <c:v>8623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8315888"/>
        <c:axId val="1708319696"/>
      </c:barChart>
      <c:catAx>
        <c:axId val="1708315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08319696"/>
        <c:crosses val="autoZero"/>
        <c:auto val="1"/>
        <c:lblAlgn val="ctr"/>
        <c:lblOffset val="100"/>
        <c:noMultiLvlLbl val="0"/>
      </c:catAx>
      <c:valAx>
        <c:axId val="1708319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08315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348038265439561"/>
          <c:y val="0.42784057056159119"/>
          <c:w val="0.2552048813359058"/>
          <c:h val="0.34182841068917014"/>
        </c:manualLayout>
      </c:layout>
      <c:overlay val="0"/>
      <c:txPr>
        <a:bodyPr/>
        <a:lstStyle/>
        <a:p>
          <a:pPr>
            <a:defRPr sz="85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количество вопросов, поднятых в обращениях в 3 квартале, шт</a:t>
            </a:r>
          </a:p>
        </c:rich>
      </c:tx>
      <c:layout>
        <c:manualLayout>
          <c:xMode val="edge"/>
          <c:yMode val="edge"/>
          <c:x val="0.12966068317090615"/>
          <c:y val="1.3888821172895183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823285448097608E-2"/>
          <c:y val="0.24193586283300988"/>
          <c:w val="0.92017671455190242"/>
          <c:h val="0.660688252147702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таблицы!$A$77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4.1916167664670656E-2"/>
                  <c:y val="-7.407407407407407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7904191616766539E-2"/>
                  <c:y val="-8.7962962962963007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912175648702596E-2"/>
                  <c:y val="-6.0185185185185182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таблицы!$B$76:$C$76</c:f>
              <c:strCache>
                <c:ptCount val="2"/>
                <c:pt idx="0">
                  <c:v>3 квартал 2021 года</c:v>
                </c:pt>
                <c:pt idx="1">
                  <c:v>3 квартал 2022 года</c:v>
                </c:pt>
              </c:strCache>
            </c:strRef>
          </c:cat>
          <c:val>
            <c:numRef>
              <c:f>таблицы!$B$77:$C$77</c:f>
              <c:numCache>
                <c:formatCode>General</c:formatCode>
                <c:ptCount val="2"/>
                <c:pt idx="0">
                  <c:v>2958</c:v>
                </c:pt>
                <c:pt idx="1">
                  <c:v>3088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21602432"/>
        <c:axId val="1698601872"/>
        <c:axId val="0"/>
      </c:bar3DChart>
      <c:catAx>
        <c:axId val="1321602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698601872"/>
        <c:crosses val="autoZero"/>
        <c:auto val="1"/>
        <c:lblAlgn val="ctr"/>
        <c:lblOffset val="100"/>
        <c:noMultiLvlLbl val="0"/>
      </c:catAx>
      <c:valAx>
        <c:axId val="1698601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216024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0853969795920397E-2"/>
          <c:y val="0.14548373275761337"/>
          <c:w val="0.71743723824469174"/>
          <c:h val="0.59718641771185943"/>
        </c:manualLayout>
      </c:layout>
      <c:bar3DChart>
        <c:barDir val="col"/>
        <c:grouping val="clustered"/>
        <c:varyColors val="0"/>
        <c:ser>
          <c:idx val="0"/>
          <c:order val="0"/>
          <c:tx>
            <c:v>3 кв 2021 года</c:v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</c:v>
                </c:pt>
                <c:pt idx="4">
                  <c:v>ЖКХ</c:v>
                </c:pt>
              </c:strCache>
            </c:strRef>
          </c:cat>
          <c:val>
            <c:numRef>
              <c:f>таблицы!$H$35:$H$39</c:f>
              <c:numCache>
                <c:formatCode>General</c:formatCode>
                <c:ptCount val="5"/>
                <c:pt idx="0">
                  <c:v>143</c:v>
                </c:pt>
                <c:pt idx="1">
                  <c:v>194</c:v>
                </c:pt>
                <c:pt idx="2">
                  <c:v>1773</c:v>
                </c:pt>
                <c:pt idx="3">
                  <c:v>75</c:v>
                </c:pt>
                <c:pt idx="4">
                  <c:v>773</c:v>
                </c:pt>
              </c:numCache>
            </c:numRef>
          </c:val>
        </c:ser>
        <c:ser>
          <c:idx val="1"/>
          <c:order val="1"/>
          <c:tx>
            <c:v>3 кв 2022 года</c:v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dLbl>
              <c:idx val="1"/>
              <c:layout>
                <c:manualLayout>
                  <c:x val="9.4222233301371958E-3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191112662192075E-2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191112662191936E-2"/>
                  <c:y val="-8.4875562720133283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</c:v>
                </c:pt>
                <c:pt idx="4">
                  <c:v>ЖКХ</c:v>
                </c:pt>
              </c:strCache>
            </c:strRef>
          </c:cat>
          <c:val>
            <c:numRef>
              <c:f>таблицы!$I$35:$I$39</c:f>
              <c:numCache>
                <c:formatCode>General</c:formatCode>
                <c:ptCount val="5"/>
                <c:pt idx="0">
                  <c:v>226</c:v>
                </c:pt>
                <c:pt idx="1">
                  <c:v>217</c:v>
                </c:pt>
                <c:pt idx="2">
                  <c:v>1709</c:v>
                </c:pt>
                <c:pt idx="3">
                  <c:v>147</c:v>
                </c:pt>
                <c:pt idx="4">
                  <c:v>789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08309360"/>
        <c:axId val="1708306096"/>
        <c:axId val="0"/>
      </c:bar3DChart>
      <c:catAx>
        <c:axId val="170830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2700000" vert="horz"/>
          <a:lstStyle/>
          <a:p>
            <a:pPr>
              <a:defRPr sz="8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08306096"/>
        <c:crosses val="autoZero"/>
        <c:auto val="1"/>
        <c:lblAlgn val="ctr"/>
        <c:lblOffset val="100"/>
        <c:noMultiLvlLbl val="0"/>
      </c:catAx>
      <c:valAx>
        <c:axId val="1708306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083093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1690520048244841"/>
          <c:y val="0.34020497078960676"/>
          <c:w val="0.14742889224207298"/>
          <c:h val="0.42323683937995848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00" b="1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200" b="1" dirty="0"/>
              <a:t>количество вопросов </a:t>
            </a:r>
            <a:endParaRPr lang="ru-RU" sz="1200" b="1" dirty="0" smtClean="0"/>
          </a:p>
          <a:p>
            <a:pPr>
              <a:defRPr/>
            </a:pPr>
            <a:r>
              <a:rPr lang="ru-RU" sz="1200" b="1" dirty="0" smtClean="0"/>
              <a:t>в </a:t>
            </a:r>
            <a:r>
              <a:rPr lang="ru-RU" sz="1200" b="1" dirty="0"/>
              <a:t>обращениях по сферам, </a:t>
            </a:r>
            <a:r>
              <a:rPr lang="ru-RU" sz="1200" b="1" dirty="0" err="1"/>
              <a:t>шт</a:t>
            </a:r>
            <a:endParaRPr lang="ru-RU" sz="1200" b="1" dirty="0"/>
          </a:p>
        </c:rich>
      </c:tx>
      <c:layout>
        <c:manualLayout>
          <c:xMode val="edge"/>
          <c:yMode val="edge"/>
          <c:x val="7.8793375031864076E-3"/>
          <c:y val="2.194355064791788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5669810789361996"/>
          <c:y val="5.4316629961484703E-2"/>
          <c:w val="0.5382071417855635"/>
          <c:h val="0.81764905823553669"/>
        </c:manualLayout>
      </c:layout>
      <c:radarChart>
        <c:radarStyle val="marker"/>
        <c:varyColors val="0"/>
        <c:ser>
          <c:idx val="0"/>
          <c:order val="0"/>
          <c:tx>
            <c:strRef>
              <c:f>таблицы!$H$34</c:f>
              <c:strCache>
                <c:ptCount val="1"/>
                <c:pt idx="0">
                  <c:v>3 кв 2021 года</c:v>
                </c:pt>
              </c:strCache>
            </c:strRef>
          </c:tx>
          <c:spPr>
            <a:ln w="57150">
              <a:solidFill>
                <a:srgbClr val="00B05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B050"/>
              </a:solidFill>
              <a:ln w="57150">
                <a:solidFill>
                  <a:srgbClr val="00B05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1.4536509129442806E-3"/>
                  <c:y val="-5.1341229910952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77060753866649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91397218254484E-2"/>
                  <c:y val="-3.2288694126463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1773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6592843253442433E-2"/>
                  <c:y val="-3.2255477662519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3938311175839911E-3"/>
                  <c:y val="3.1811165706851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</c:v>
                </c:pt>
                <c:pt idx="4">
                  <c:v>ЖКХ</c:v>
                </c:pt>
              </c:strCache>
            </c:strRef>
          </c:cat>
          <c:val>
            <c:numRef>
              <c:f>таблицы!$H$35:$H$39</c:f>
              <c:numCache>
                <c:formatCode>General</c:formatCode>
                <c:ptCount val="5"/>
                <c:pt idx="0">
                  <c:v>143</c:v>
                </c:pt>
                <c:pt idx="1">
                  <c:v>194</c:v>
                </c:pt>
                <c:pt idx="2">
                  <c:v>1773</c:v>
                </c:pt>
                <c:pt idx="3">
                  <c:v>75</c:v>
                </c:pt>
                <c:pt idx="4">
                  <c:v>773</c:v>
                </c:pt>
              </c:numCache>
            </c:numRef>
          </c:val>
        </c:ser>
        <c:ser>
          <c:idx val="1"/>
          <c:order val="1"/>
          <c:tx>
            <c:strRef>
              <c:f>таблицы!$I$34</c:f>
              <c:strCache>
                <c:ptCount val="1"/>
                <c:pt idx="0">
                  <c:v>3 кв 2022 года</c:v>
                </c:pt>
              </c:strCache>
            </c:strRef>
          </c:tx>
          <c:spPr>
            <a:ln w="28575">
              <a:solidFill>
                <a:srgbClr val="FFC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C000"/>
              </a:solidFill>
              <a:ln w="28575">
                <a:solidFill>
                  <a:srgbClr val="FFC000"/>
                </a:solidFill>
                <a:prstDash val="solid"/>
              </a:ln>
            </c:spPr>
          </c:marker>
          <c:dPt>
            <c:idx val="2"/>
            <c:bubble3D val="0"/>
          </c:dPt>
          <c:dLbls>
            <c:dLbl>
              <c:idx val="0"/>
              <c:layout>
                <c:manualLayout>
                  <c:x val="-2.8750077226935172E-3"/>
                  <c:y val="-7.0948289842152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4851693509723067E-2"/>
                  <c:y val="3.2093873183866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607765474380553E-3"/>
                  <c:y val="-0.1028926440152628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1709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182916011520093E-2"/>
                  <c:y val="-2.46605549802634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3984761615557828E-3"/>
                  <c:y val="-1.3620019079768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</c:v>
                </c:pt>
                <c:pt idx="4">
                  <c:v>ЖКХ</c:v>
                </c:pt>
              </c:strCache>
            </c:strRef>
          </c:cat>
          <c:val>
            <c:numRef>
              <c:f>таблицы!$I$35:$I$39</c:f>
              <c:numCache>
                <c:formatCode>General</c:formatCode>
                <c:ptCount val="5"/>
                <c:pt idx="0">
                  <c:v>226</c:v>
                </c:pt>
                <c:pt idx="1">
                  <c:v>217</c:v>
                </c:pt>
                <c:pt idx="2">
                  <c:v>1709</c:v>
                </c:pt>
                <c:pt idx="3">
                  <c:v>147</c:v>
                </c:pt>
                <c:pt idx="4">
                  <c:v>789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8316432"/>
        <c:axId val="1708320240"/>
      </c:radarChart>
      <c:catAx>
        <c:axId val="1708316432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708320240"/>
        <c:crosses val="autoZero"/>
        <c:auto val="0"/>
        <c:lblAlgn val="ctr"/>
        <c:lblOffset val="100"/>
        <c:noMultiLvlLbl val="0"/>
      </c:catAx>
      <c:valAx>
        <c:axId val="170832024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7083164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38603240427373"/>
          <c:y val="0.50666351706036739"/>
          <c:w val="0.17295451235080928"/>
          <c:h val="0.1536239370078740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b="1"/>
              <a:t>количество вопросов по сферам, в %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2673868016058535"/>
          <c:y val="0.12772388847834309"/>
          <c:w val="0.56737181406310333"/>
          <c:h val="0.71483689541094875"/>
        </c:manualLayout>
      </c:layout>
      <c:radarChart>
        <c:radarStyle val="marker"/>
        <c:varyColors val="0"/>
        <c:ser>
          <c:idx val="0"/>
          <c:order val="0"/>
          <c:tx>
            <c:strRef>
              <c:f>таблицы!$K$34</c:f>
              <c:strCache>
                <c:ptCount val="1"/>
                <c:pt idx="0">
                  <c:v>2кв 2018 года</c:v>
                </c:pt>
              </c:strCache>
            </c:strRef>
          </c:tx>
          <c:spPr>
            <a:ln w="38100">
              <a:solidFill>
                <a:srgbClr val="FFC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C000"/>
              </a:solidFill>
              <a:ln w="38100">
                <a:solidFill>
                  <a:srgbClr val="FFC000"/>
                </a:solidFill>
                <a:prstDash val="solid"/>
              </a:ln>
            </c:spPr>
          </c:marker>
          <c:dLbls>
            <c:spPr>
              <a:solidFill>
                <a:srgbClr val="FFC000"/>
              </a:solidFill>
            </c:spPr>
            <c:txPr>
              <a:bodyPr/>
              <a:lstStyle/>
              <a:p>
                <a:pPr>
                  <a:defRPr sz="8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таблицы!$K$35:$K$39</c:f>
            </c:numRef>
          </c:val>
        </c:ser>
        <c:ser>
          <c:idx val="1"/>
          <c:order val="1"/>
          <c:tx>
            <c:strRef>
              <c:f>таблицы!$L$34</c:f>
              <c:strCache>
                <c:ptCount val="1"/>
                <c:pt idx="0">
                  <c:v>3 кв 2021 года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B050"/>
              </a:solidFill>
              <a:ln w="28575">
                <a:solidFill>
                  <a:srgbClr val="00B05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3.5495503793489505E-3"/>
                  <c:y val="2.0524616877436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5570910836671037E-2"/>
                  <c:y val="-1.3120156131333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3646657212065571E-4"/>
                  <c:y val="-1.9952860554409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4909893429974319E-2"/>
                  <c:y val="-3.9839793657344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  <c:txPr>
              <a:bodyPr/>
              <a:lstStyle/>
              <a:p>
                <a:pPr>
                  <a:defRPr sz="9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таблицы!$L$35:$L$39</c:f>
              <c:numCache>
                <c:formatCode>0%</c:formatCode>
                <c:ptCount val="5"/>
                <c:pt idx="0">
                  <c:v>4.8343475321162947E-2</c:v>
                </c:pt>
                <c:pt idx="1">
                  <c:v>6.5584854631507775E-2</c:v>
                </c:pt>
                <c:pt idx="2">
                  <c:v>0.59939148073022308</c:v>
                </c:pt>
                <c:pt idx="3">
                  <c:v>2.5354969574036511E-2</c:v>
                </c:pt>
                <c:pt idx="4">
                  <c:v>0.26132521974306966</c:v>
                </c:pt>
              </c:numCache>
            </c:numRef>
          </c:val>
        </c:ser>
        <c:ser>
          <c:idx val="2"/>
          <c:order val="2"/>
          <c:tx>
            <c:strRef>
              <c:f>таблицы!$M$34</c:f>
              <c:strCache>
                <c:ptCount val="1"/>
                <c:pt idx="0">
                  <c:v>3 кв 2022 года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4.3505717788446426E-3"/>
                  <c:y val="2.5710341806807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3803199516685336E-3"/>
                  <c:y val="3.5670641464448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1684573661657772E-2"/>
                  <c:y val="-4.2365635595488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6136590137366205E-2"/>
                  <c:y val="6.39529867916959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153158154945693E-2"/>
                  <c:y val="4.4669421133997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txPr>
              <a:bodyPr/>
              <a:lstStyle/>
              <a:p>
                <a:pPr>
                  <a:defRPr sz="9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таблицы!$M$35:$M$39</c:f>
              <c:numCache>
                <c:formatCode>0%</c:formatCode>
                <c:ptCount val="5"/>
                <c:pt idx="0">
                  <c:v>7.3186528497409323E-2</c:v>
                </c:pt>
                <c:pt idx="1">
                  <c:v>7.0272020725388601E-2</c:v>
                </c:pt>
                <c:pt idx="2">
                  <c:v>0.5534326424870466</c:v>
                </c:pt>
                <c:pt idx="3">
                  <c:v>4.7603626943005184E-2</c:v>
                </c:pt>
                <c:pt idx="4">
                  <c:v>0.25550518134715028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4001408"/>
        <c:axId val="1704001952"/>
      </c:radarChart>
      <c:catAx>
        <c:axId val="1704001408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04001952"/>
        <c:crosses val="autoZero"/>
        <c:auto val="0"/>
        <c:lblAlgn val="ctr"/>
        <c:lblOffset val="100"/>
        <c:noMultiLvlLbl val="0"/>
      </c:catAx>
      <c:valAx>
        <c:axId val="1704001952"/>
        <c:scaling>
          <c:orientation val="minMax"/>
          <c:max val="0.5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704001408"/>
        <c:crosses val="autoZero"/>
        <c:crossBetween val="between"/>
        <c:majorUnit val="0.2"/>
        <c:minorUnit val="0.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1530555200321542"/>
          <c:y val="0.46048639109114803"/>
          <c:w val="0.1663495137353771"/>
          <c:h val="0.13315258273128233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количество обращений по каналу поступления в 3 квартале, шт</a:t>
            </a:r>
          </a:p>
        </c:rich>
      </c:tx>
      <c:layout>
        <c:manualLayout>
          <c:xMode val="edge"/>
          <c:yMode val="edge"/>
          <c:x val="0.16972058803530388"/>
          <c:y val="2.264121094452234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8480950364121587E-2"/>
          <c:y val="0.11364530374289909"/>
          <c:w val="0.8268690421867062"/>
          <c:h val="0.83529828551539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таблицы!$U$4</c:f>
              <c:strCache>
                <c:ptCount val="1"/>
                <c:pt idx="0">
                  <c:v>3 квартал 2021 года</c:v>
                </c:pt>
              </c:strCache>
            </c:strRef>
          </c:tx>
          <c:spPr>
            <a:solidFill>
              <a:srgbClr val="008A3E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таблицы!$S$5:$T$7</c:f>
              <c:strCache>
                <c:ptCount val="3"/>
                <c:pt idx="0">
                  <c:v>письменные</c:v>
                </c:pt>
                <c:pt idx="1">
                  <c:v>на личном приеме</c:v>
                </c:pt>
                <c:pt idx="2">
                  <c:v>по горячей линии</c:v>
                </c:pt>
              </c:strCache>
            </c:strRef>
          </c:cat>
          <c:val>
            <c:numRef>
              <c:f>таблицы!$U$5:$U$7</c:f>
              <c:numCache>
                <c:formatCode>General</c:formatCode>
                <c:ptCount val="3"/>
                <c:pt idx="0">
                  <c:v>2474</c:v>
                </c:pt>
                <c:pt idx="1">
                  <c:v>22</c:v>
                </c:pt>
                <c:pt idx="2">
                  <c:v>63</c:v>
                </c:pt>
              </c:numCache>
            </c:numRef>
          </c:val>
        </c:ser>
        <c:ser>
          <c:idx val="1"/>
          <c:order val="1"/>
          <c:tx>
            <c:strRef>
              <c:f>таблицы!$V$4</c:f>
              <c:strCache>
                <c:ptCount val="1"/>
                <c:pt idx="0">
                  <c:v>3 квартал 2022 года</c:v>
                </c:pt>
              </c:strCache>
            </c:strRef>
          </c:tx>
          <c:spPr>
            <a:solidFill>
              <a:srgbClr val="FBAC1D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таблицы!$S$5:$T$7</c:f>
              <c:strCache>
                <c:ptCount val="3"/>
                <c:pt idx="0">
                  <c:v>письменные</c:v>
                </c:pt>
                <c:pt idx="1">
                  <c:v>на личном приеме</c:v>
                </c:pt>
                <c:pt idx="2">
                  <c:v>по горячей линии</c:v>
                </c:pt>
              </c:strCache>
            </c:strRef>
          </c:cat>
          <c:val>
            <c:numRef>
              <c:f>таблицы!$V$5:$V$7</c:f>
              <c:numCache>
                <c:formatCode>General</c:formatCode>
                <c:ptCount val="3"/>
                <c:pt idx="0">
                  <c:v>2725</c:v>
                </c:pt>
                <c:pt idx="1">
                  <c:v>34</c:v>
                </c:pt>
                <c:pt idx="2">
                  <c:v>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3827552"/>
        <c:axId val="1703830272"/>
      </c:barChart>
      <c:catAx>
        <c:axId val="1703827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03830272"/>
        <c:crosses val="autoZero"/>
        <c:auto val="1"/>
        <c:lblAlgn val="ctr"/>
        <c:lblOffset val="100"/>
        <c:noMultiLvlLbl val="0"/>
      </c:catAx>
      <c:valAx>
        <c:axId val="1703830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03827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888727434957068"/>
          <c:y val="0.36239696768854041"/>
          <c:w val="0.13578614707728343"/>
          <c:h val="0.20621168929226313"/>
        </c:manualLayout>
      </c:layout>
      <c:overlay val="0"/>
      <c:txPr>
        <a:bodyPr/>
        <a:lstStyle/>
        <a:p>
          <a:pPr>
            <a:defRPr sz="8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/>
              <a:t>количество повторных и коллективных обращений в 3 квартале, шт</a:t>
            </a:r>
          </a:p>
        </c:rich>
      </c:tx>
      <c:layout>
        <c:manualLayout>
          <c:xMode val="edge"/>
          <c:yMode val="edge"/>
          <c:x val="0.19417271466465591"/>
          <c:y val="2.607674779946716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648612134728677"/>
          <c:y val="0.15471472944043865"/>
          <c:w val="0.64367901985785014"/>
          <c:h val="0.72476804932078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таблицы!$J$14</c:f>
              <c:strCache>
                <c:ptCount val="1"/>
                <c:pt idx="0">
                  <c:v>3 квартал 2021 года</c:v>
                </c:pt>
              </c:strCache>
            </c:strRef>
          </c:tx>
          <c:spPr>
            <a:solidFill>
              <a:srgbClr val="008A3E"/>
            </a:solidFill>
            <a:ln>
              <a:solidFill>
                <a:srgbClr val="00B050"/>
              </a:solidFill>
            </a:ln>
          </c:spPr>
          <c:invertIfNegative val="0"/>
          <c:dLbls>
            <c:dLbl>
              <c:idx val="0"/>
              <c:layout>
                <c:manualLayout>
                  <c:x val="1.525421114485183E-2"/>
                  <c:y val="-6.0644998966635819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таблицы!$K$13:$M$13</c:f>
              <c:strCache>
                <c:ptCount val="2"/>
                <c:pt idx="0">
                  <c:v>коллективные</c:v>
                </c:pt>
                <c:pt idx="1">
                  <c:v>повторные</c:v>
                </c:pt>
              </c:strCache>
            </c:strRef>
          </c:cat>
          <c:val>
            <c:numRef>
              <c:f>таблицы!$K$14:$M$14</c:f>
              <c:numCache>
                <c:formatCode>General</c:formatCode>
                <c:ptCount val="2"/>
                <c:pt idx="0">
                  <c:v>54</c:v>
                </c:pt>
                <c:pt idx="1">
                  <c:v>39</c:v>
                </c:pt>
              </c:numCache>
            </c:numRef>
          </c:val>
        </c:ser>
        <c:ser>
          <c:idx val="1"/>
          <c:order val="1"/>
          <c:tx>
            <c:strRef>
              <c:f>таблицы!$J$15</c:f>
              <c:strCache>
                <c:ptCount val="1"/>
                <c:pt idx="0">
                  <c:v>3 квартал 2022 года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2B800"/>
              </a:solidFill>
            </c:spPr>
          </c:dPt>
          <c:dLbls>
            <c:dLbl>
              <c:idx val="0"/>
              <c:layout>
                <c:manualLayout>
                  <c:x val="1.6666666666666666E-2"/>
                  <c:y val="-4.6303700747324712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таблицы!$K$13:$M$13</c:f>
              <c:strCache>
                <c:ptCount val="2"/>
                <c:pt idx="0">
                  <c:v>коллективные</c:v>
                </c:pt>
                <c:pt idx="1">
                  <c:v>повторные</c:v>
                </c:pt>
              </c:strCache>
            </c:strRef>
          </c:cat>
          <c:val>
            <c:numRef>
              <c:f>таблицы!$K$15:$M$15</c:f>
              <c:numCache>
                <c:formatCode>General</c:formatCode>
                <c:ptCount val="2"/>
                <c:pt idx="0">
                  <c:v>135</c:v>
                </c:pt>
                <c:pt idx="1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8604048"/>
        <c:axId val="1816983488"/>
      </c:barChart>
      <c:catAx>
        <c:axId val="1698604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16983488"/>
        <c:crosses val="autoZero"/>
        <c:auto val="1"/>
        <c:lblAlgn val="ctr"/>
        <c:lblOffset val="100"/>
        <c:noMultiLvlLbl val="0"/>
      </c:catAx>
      <c:valAx>
        <c:axId val="1816983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698604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323218743998462"/>
          <c:y val="0.44253775970311404"/>
          <c:w val="0.13870838134222274"/>
          <c:h val="0.2905448357416861"/>
        </c:manualLayout>
      </c:layout>
      <c:overlay val="0"/>
      <c:txPr>
        <a:bodyPr/>
        <a:lstStyle/>
        <a:p>
          <a:pPr>
            <a:defRPr sz="85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ysClr val="windowText" lastClr="000000"/>
                </a:solidFill>
              </a:rPr>
              <a:t>Актуальные темы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Лист7!$G$1</c:f>
              <c:strCache>
                <c:ptCount val="1"/>
                <c:pt idx="0">
                  <c:v>3 кв 2022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Лист7!$F$2:$F$14</c:f>
              <c:strCache>
                <c:ptCount val="13"/>
                <c:pt idx="0">
                  <c:v>Комплексное благоустройство, озеленение</c:v>
                </c:pt>
                <c:pt idx="1">
                  <c:v>Предоставление коммунальных услуг ненадлежащего качества, оплата услуг, перебои</c:v>
                </c:pt>
                <c:pt idx="2">
                  <c:v>Дорожное хозяйство, транспорт, автопарковки, ремонт дорог</c:v>
                </c:pt>
                <c:pt idx="3">
                  <c:v>Градостроительство. Архитектура и проектирование</c:v>
                </c:pt>
                <c:pt idx="4">
                  <c:v>Содержание общего имущества, капремонт.</c:v>
                </c:pt>
                <c:pt idx="5">
                  <c:v>Обращение с твердыми коммунальными отходами, свалки, уборка мусора</c:v>
                </c:pt>
                <c:pt idx="6">
                  <c:v>Улучшение жилищных условий, ветхое, аварийное жилье, выделение жилья, переселение</c:v>
                </c:pt>
                <c:pt idx="7">
                  <c:v>Финансовая помощь,выплаты пособий и компенсаций</c:v>
                </c:pt>
                <c:pt idx="8">
                  <c:v>Борьба с аварийностью. Безопасность дорожного движения</c:v>
                </c:pt>
                <c:pt idx="9">
                  <c:v>Арендные отношения</c:v>
                </c:pt>
                <c:pt idx="10">
                  <c:v>Вопросы, связанные с деятельностью детских садов, школ</c:v>
                </c:pt>
                <c:pt idx="11">
                  <c:v> Управляющие организации, товарищества собственников жилья и иные формы управления собственностью</c:v>
                </c:pt>
                <c:pt idx="12">
                  <c:v>Торговля, размещение торговых точек, развитие предпринимательской деятельности.</c:v>
                </c:pt>
              </c:strCache>
            </c:strRef>
          </c:cat>
          <c:val>
            <c:numRef>
              <c:f>Лист7!$G$2:$G$14</c:f>
              <c:numCache>
                <c:formatCode>General</c:formatCode>
                <c:ptCount val="13"/>
                <c:pt idx="0">
                  <c:v>487</c:v>
                </c:pt>
                <c:pt idx="1">
                  <c:v>425</c:v>
                </c:pt>
                <c:pt idx="2">
                  <c:v>344</c:v>
                </c:pt>
                <c:pt idx="3">
                  <c:v>272</c:v>
                </c:pt>
                <c:pt idx="4">
                  <c:v>106</c:v>
                </c:pt>
                <c:pt idx="5">
                  <c:v>104</c:v>
                </c:pt>
                <c:pt idx="6">
                  <c:v>79</c:v>
                </c:pt>
                <c:pt idx="7">
                  <c:v>75</c:v>
                </c:pt>
                <c:pt idx="8">
                  <c:v>59</c:v>
                </c:pt>
                <c:pt idx="9">
                  <c:v>51</c:v>
                </c:pt>
                <c:pt idx="10">
                  <c:v>47</c:v>
                </c:pt>
                <c:pt idx="11">
                  <c:v>26</c:v>
                </c:pt>
                <c:pt idx="12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Лист7!$H$1</c:f>
              <c:strCache>
                <c:ptCount val="1"/>
                <c:pt idx="0">
                  <c:v>3 кв 2021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Лист7!$F$2:$F$14</c:f>
              <c:strCache>
                <c:ptCount val="13"/>
                <c:pt idx="0">
                  <c:v>Комплексное благоустройство, озеленение</c:v>
                </c:pt>
                <c:pt idx="1">
                  <c:v>Предоставление коммунальных услуг ненадлежащего качества, оплата услуг, перебои</c:v>
                </c:pt>
                <c:pt idx="2">
                  <c:v>Дорожное хозяйство, транспорт, автопарковки, ремонт дорог</c:v>
                </c:pt>
                <c:pt idx="3">
                  <c:v>Градостроительство. Архитектура и проектирование</c:v>
                </c:pt>
                <c:pt idx="4">
                  <c:v>Содержание общего имущества, капремонт.</c:v>
                </c:pt>
                <c:pt idx="5">
                  <c:v>Обращение с твердыми коммунальными отходами, свалки, уборка мусора</c:v>
                </c:pt>
                <c:pt idx="6">
                  <c:v>Улучшение жилищных условий, ветхое, аварийное жилье, выделение жилья, переселение</c:v>
                </c:pt>
                <c:pt idx="7">
                  <c:v>Финансовая помощь,выплаты пособий и компенсаций</c:v>
                </c:pt>
                <c:pt idx="8">
                  <c:v>Борьба с аварийностью. Безопасность дорожного движения</c:v>
                </c:pt>
                <c:pt idx="9">
                  <c:v>Арендные отношения</c:v>
                </c:pt>
                <c:pt idx="10">
                  <c:v>Вопросы, связанные с деятельностью детских садов, школ</c:v>
                </c:pt>
                <c:pt idx="11">
                  <c:v> Управляющие организации, товарищества собственников жилья и иные формы управления собственностью</c:v>
                </c:pt>
                <c:pt idx="12">
                  <c:v>Торговля, размещение торговых точек, развитие предпринимательской деятельности.</c:v>
                </c:pt>
              </c:strCache>
            </c:strRef>
          </c:cat>
          <c:val>
            <c:numRef>
              <c:f>Лист7!$H$2:$H$14</c:f>
              <c:numCache>
                <c:formatCode>General</c:formatCode>
                <c:ptCount val="13"/>
                <c:pt idx="0">
                  <c:v>496</c:v>
                </c:pt>
                <c:pt idx="1">
                  <c:v>375</c:v>
                </c:pt>
                <c:pt idx="2">
                  <c:v>355</c:v>
                </c:pt>
                <c:pt idx="3">
                  <c:v>290</c:v>
                </c:pt>
                <c:pt idx="4">
                  <c:v>130</c:v>
                </c:pt>
                <c:pt idx="5">
                  <c:v>132</c:v>
                </c:pt>
                <c:pt idx="6">
                  <c:v>54</c:v>
                </c:pt>
                <c:pt idx="7">
                  <c:v>128</c:v>
                </c:pt>
                <c:pt idx="8">
                  <c:v>84</c:v>
                </c:pt>
                <c:pt idx="9">
                  <c:v>40</c:v>
                </c:pt>
                <c:pt idx="10">
                  <c:v>22</c:v>
                </c:pt>
                <c:pt idx="11">
                  <c:v>35</c:v>
                </c:pt>
                <c:pt idx="1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21600800"/>
        <c:axId val="1321601344"/>
      </c:barChart>
      <c:catAx>
        <c:axId val="1321600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1601344"/>
        <c:crosses val="autoZero"/>
        <c:auto val="1"/>
        <c:lblAlgn val="ctr"/>
        <c:lblOffset val="100"/>
        <c:noMultiLvlLbl val="0"/>
      </c:catAx>
      <c:valAx>
        <c:axId val="1321601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1600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4597001645980696"/>
          <c:y val="0.38542777729842054"/>
          <c:w val="0.1536342067411065"/>
          <c:h val="0.191985750241871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dirty="0"/>
              <a:t>результаты рассмотрения </a:t>
            </a:r>
            <a:r>
              <a:rPr lang="ru-RU" dirty="0" smtClean="0"/>
              <a:t>обращений *</a:t>
            </a:r>
            <a:endParaRPr lang="ru-RU" dirty="0"/>
          </a:p>
        </c:rich>
      </c:tx>
      <c:layout/>
      <c:overlay val="0"/>
      <c:spPr>
        <a:noFill/>
        <a:ln w="25400">
          <a:noFill/>
        </a:ln>
      </c:spPr>
    </c:title>
    <c:autoTitleDeleted val="0"/>
    <c:view3D>
      <c:rotX val="7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таблицы!$AF$40</c:f>
              <c:strCache>
                <c:ptCount val="1"/>
                <c:pt idx="0">
                  <c:v>3 кв 2022 год</c:v>
                </c:pt>
              </c:strCache>
            </c:strRef>
          </c:tx>
          <c:explosion val="18"/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таблицы!$AE$41:$AE$45</c:f>
              <c:strCache>
                <c:ptCount val="5"/>
                <c:pt idx="0">
                  <c:v>меры приняты</c:v>
                </c:pt>
                <c:pt idx="1">
                  <c:v>поддержано</c:v>
                </c:pt>
                <c:pt idx="2">
                  <c:v>разъяснено</c:v>
                </c:pt>
                <c:pt idx="3">
                  <c:v>дан ответ автору</c:v>
                </c:pt>
                <c:pt idx="4">
                  <c:v>без ответа</c:v>
                </c:pt>
              </c:strCache>
            </c:strRef>
          </c:cat>
          <c:val>
            <c:numRef>
              <c:f>таблицы!$AF$41:$AF$45</c:f>
              <c:numCache>
                <c:formatCode>0</c:formatCode>
                <c:ptCount val="5"/>
                <c:pt idx="0">
                  <c:v>218</c:v>
                </c:pt>
                <c:pt idx="1">
                  <c:v>56</c:v>
                </c:pt>
                <c:pt idx="2">
                  <c:v>1427</c:v>
                </c:pt>
                <c:pt idx="3">
                  <c:v>121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732242131150922"/>
          <c:y val="0.28395333133693862"/>
          <c:w val="0.17949800566267793"/>
          <c:h val="0.41781042470362345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55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0.4145</cdr:x>
      <cdr:y>0.91312</cdr:y>
    </cdr:from>
    <cdr:to>
      <cdr:x>0.41351</cdr:x>
      <cdr:y>0.91482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05149" y="3171825"/>
          <a:ext cx="35242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0.64162</cdr:x>
      <cdr:y>0.5124</cdr:y>
    </cdr:from>
    <cdr:to>
      <cdr:x>0.74528</cdr:x>
      <cdr:y>0.61056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92288" y="1630108"/>
          <a:ext cx="418809" cy="3122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/>
            <a:t>10%</a:t>
          </a:r>
        </a:p>
        <a:p xmlns:a="http://schemas.openxmlformats.org/drawingml/2006/main">
          <a:pPr>
            <a:lnSpc>
              <a:spcPts val="1200"/>
            </a:lnSpc>
          </a:pP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0.64937</cdr:x>
      <cdr:y>0.58153</cdr:y>
    </cdr:from>
    <cdr:to>
      <cdr:x>0.74419</cdr:x>
      <cdr:y>0.6742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00474" y="1826078"/>
          <a:ext cx="423523" cy="2909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/>
            <a:t>4%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0.58552</cdr:x>
      <cdr:y>0.80092</cdr:y>
    </cdr:from>
    <cdr:to>
      <cdr:x>0.64106</cdr:x>
      <cdr:y>0.84123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75841" y="3998198"/>
          <a:ext cx="424558" cy="201228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/>
            <a:t>55%</a:t>
          </a:r>
        </a:p>
      </cdr:txBody>
    </cdr:sp>
  </cdr:relSizeAnchor>
  <cdr:relSizeAnchor xmlns:cdr="http://schemas.openxmlformats.org/drawingml/2006/chartDrawing">
    <cdr:from>
      <cdr:x>0.52945</cdr:x>
      <cdr:y>0.65661</cdr:y>
    </cdr:from>
    <cdr:to>
      <cdr:x>0.57887</cdr:x>
      <cdr:y>0.67287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345975" y="4787537"/>
          <a:ext cx="533400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0.68554</cdr:x>
      <cdr:y>0.82977</cdr:y>
    </cdr:from>
    <cdr:to>
      <cdr:x>0.74108</cdr:x>
      <cdr:y>0.86588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5240394" y="4142214"/>
          <a:ext cx="424559" cy="180262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/>
            <a:t>60%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0.19548</cdr:x>
      <cdr:y>0.26696</cdr:y>
    </cdr:from>
    <cdr:to>
      <cdr:x>0.26302</cdr:x>
      <cdr:y>0.34295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90098" y="1305272"/>
          <a:ext cx="618504" cy="3715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/>
            <a:t>10</a:t>
          </a:r>
          <a:r>
            <a:rPr lang="ru-RU" sz="1100" b="1" baseline="0"/>
            <a:t> </a:t>
          </a:r>
          <a:r>
            <a:rPr lang="ru-RU" sz="1100" b="1"/>
            <a:t>%</a:t>
          </a:r>
        </a:p>
      </cdr:txBody>
    </cdr:sp>
  </cdr:relSizeAnchor>
  <cdr:relSizeAnchor xmlns:cdr="http://schemas.openxmlformats.org/drawingml/2006/chartDrawing">
    <cdr:from>
      <cdr:x>0.43274</cdr:x>
      <cdr:y>0.82528</cdr:y>
    </cdr:from>
    <cdr:to>
      <cdr:x>0.50871</cdr:x>
      <cdr:y>0.8867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90213" y="3384376"/>
          <a:ext cx="577610" cy="2518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/>
            <a:t>55%</a:t>
          </a:r>
        </a:p>
      </cdr:txBody>
    </cdr:sp>
  </cdr:relSizeAnchor>
  <cdr:relSizeAnchor xmlns:cdr="http://schemas.openxmlformats.org/drawingml/2006/chartDrawing">
    <cdr:from>
      <cdr:x>0.70619</cdr:x>
      <cdr:y>0.82931</cdr:y>
    </cdr:from>
    <cdr:to>
      <cdr:x>0.77205</cdr:x>
      <cdr:y>0.90579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466968" y="4054866"/>
          <a:ext cx="603119" cy="373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baseline="0"/>
            <a:t>-14 </a:t>
          </a:r>
          <a:r>
            <a:rPr lang="ru-RU" sz="1100" b="1"/>
            <a:t>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0.29267</cdr:x>
      <cdr:y>0.41087</cdr:y>
    </cdr:from>
    <cdr:to>
      <cdr:x>0.35073</cdr:x>
      <cdr:y>0.52775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34401" y="1065669"/>
          <a:ext cx="482902" cy="3031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150%</a:t>
          </a:r>
        </a:p>
        <a:p xmlns:a="http://schemas.openxmlformats.org/drawingml/2006/main"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0.8325</cdr:x>
      <cdr:y>0.76384</cdr:y>
    </cdr:from>
    <cdr:to>
      <cdr:x>0.88439</cdr:x>
      <cdr:y>0.81284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619185" y="3554186"/>
          <a:ext cx="467540" cy="231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0.59593</cdr:x>
      <cdr:y>0.7432</cdr:y>
    </cdr:from>
    <cdr:to>
      <cdr:x>0.64754</cdr:x>
      <cdr:y>0.80653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056606" y="3458931"/>
          <a:ext cx="703473" cy="299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0.60994</cdr:x>
      <cdr:y>0.77132</cdr:y>
    </cdr:from>
    <cdr:to>
      <cdr:x>0.67094</cdr:x>
      <cdr:y>0.84931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52092" y="2000570"/>
          <a:ext cx="665274" cy="2022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/>
            <a:t>-44 %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0.18845</cdr:x>
      <cdr:y>0.35327</cdr:y>
    </cdr:from>
    <cdr:to>
      <cdr:x>0.25929</cdr:x>
      <cdr:y>0.4297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06286" y="1600200"/>
          <a:ext cx="489857" cy="3537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0.48391</cdr:x>
      <cdr:y>0.43918</cdr:y>
    </cdr:from>
    <cdr:to>
      <cdr:x>0.54295</cdr:x>
      <cdr:y>0.50136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347357" y="1994807"/>
          <a:ext cx="408214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0.55219</cdr:x>
      <cdr:y>0.42446</cdr:y>
    </cdr:from>
    <cdr:to>
      <cdr:x>0.63142</cdr:x>
      <cdr:y>0.49663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90756" y="1977277"/>
          <a:ext cx="644338" cy="336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FE334-2935-4EB8-A738-CA9D6F2654A5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BA242-4CCE-4995-BCFF-D6BF98A31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37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0CFF-9829-4C94-8E1F-04E16B7D275B}" type="datetime1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03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EC3E-75D9-4461-8B85-9046532E6ED5}" type="datetime1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28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A0AF-60D0-4C70-89B8-A76950C240B0}" type="datetime1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20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7638-6B1E-432A-9C1F-F6A584E65E62}" type="datetime1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01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EE08-2BB3-4560-830E-CCEC9F7E2155}" type="datetime1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97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E0A1-C3A1-4AE6-B6E2-1C37A2701E1A}" type="datetime1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3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64CF-15FA-4DDB-93B5-B6389A1D1240}" type="datetime1">
              <a:rPr lang="ru-RU" smtClean="0"/>
              <a:t>26.10.2022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3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8C5C-380A-4BB8-873B-B79FBB3321EF}" type="datetime1">
              <a:rPr lang="ru-RU" smtClean="0"/>
              <a:t>26.10.2022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642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1DDC-F69B-42DD-B6D2-CCBD42A5091F}" type="datetime1">
              <a:rPr lang="ru-RU" smtClean="0"/>
              <a:t>26.10.2022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3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E5FA-1DC3-40A1-8BF7-528008A8C1BF}" type="datetime1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3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C6F2-58EB-4E34-AD4C-A9FBC5D23CCC}" type="datetime1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1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6FB47-3078-405B-8B73-C848EF68BC57}" type="datetime1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3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4945" y="2132856"/>
            <a:ext cx="8424936" cy="181588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работе с обращениями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организаций и общественных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объединений,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поступивших 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Администрацию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города Твери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3 квартале 2022 года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971600" y="548679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" name="Прямая соединительная линия 8"/>
          <p:cNvCxnSpPr/>
          <p:nvPr/>
        </p:nvCxnSpPr>
        <p:spPr>
          <a:xfrm>
            <a:off x="971600" y="5733256"/>
            <a:ext cx="7704856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4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10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46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0568"/>
            <a:ext cx="91440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71600" y="6309320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971600" y="634752"/>
            <a:ext cx="7992888" cy="621699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рассмотрения обращений в 3 кв. 2022 года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3025287"/>
              </p:ext>
            </p:extLst>
          </p:nvPr>
        </p:nvGraphicFramePr>
        <p:xfrm>
          <a:off x="2155539" y="1383747"/>
          <a:ext cx="4832921" cy="4090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121829" y="5832117"/>
            <a:ext cx="6900339" cy="415752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E4960A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spcAft>
                <a:spcPts val="600"/>
              </a:spcAft>
            </a:pP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* По данным регистрационных учетных данных на 25.10.2022 </a:t>
            </a:r>
            <a:endParaRPr lang="ru-RU" sz="1400" b="1" kern="0" dirty="0">
              <a:solidFill>
                <a:schemeClr val="tx1">
                  <a:lumMod val="95000"/>
                  <a:lumOff val="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163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11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46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0568"/>
            <a:ext cx="91440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71600" y="6309320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158265" y="634753"/>
            <a:ext cx="7488832" cy="27404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поступивших 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обращений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970804"/>
              </p:ext>
            </p:extLst>
          </p:nvPr>
        </p:nvGraphicFramePr>
        <p:xfrm>
          <a:off x="1158265" y="1058741"/>
          <a:ext cx="7062988" cy="2548882"/>
        </p:xfrm>
        <a:graphic>
          <a:graphicData uri="http://schemas.openxmlformats.org/drawingml/2006/table">
            <a:tbl>
              <a:tblPr/>
              <a:tblGrid>
                <a:gridCol w="1218535"/>
                <a:gridCol w="744660"/>
                <a:gridCol w="736198"/>
                <a:gridCol w="736198"/>
                <a:gridCol w="744660"/>
                <a:gridCol w="744660"/>
                <a:gridCol w="736198"/>
                <a:gridCol w="665681"/>
                <a:gridCol w="736198"/>
              </a:tblGrid>
              <a:tr h="8925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количество поступивших обращений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1 кв 2022 года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2 кв 2022 года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3 кв 2022 года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1 кв 2021 года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2 кв 2021 года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3 кв 2021 года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 9 месяцев 2022 к 2021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 , %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</a:tr>
              <a:tr h="2147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2299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2735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2813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1857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2607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2559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824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718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итого  9 месяцев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7847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7023</a:t>
                      </a:r>
                    </a:p>
                  </a:txBody>
                  <a:tcPr marL="8476" marR="8476" marT="84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25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количество вопросов, поднятых в обращениях 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1 кв 2022 года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2 кв 2022 года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3 кв 2022 года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1 кв 2021 года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2 кв 2021 года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3 кв 2021 года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 9 месяцев 2022 к 2021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динамика, %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</a:tr>
              <a:tr h="1957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2477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3058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3088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2132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3278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2958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255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3%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813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итого  9 месяцев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8623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8368</a:t>
                      </a:r>
                    </a:p>
                  </a:txBody>
                  <a:tcPr marL="8476" marR="8476" marT="84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6213424"/>
              </p:ext>
            </p:extLst>
          </p:nvPr>
        </p:nvGraphicFramePr>
        <p:xfrm>
          <a:off x="943404" y="4041268"/>
          <a:ext cx="8092076" cy="1918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60385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2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888247" y="548678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971600" y="548679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349465" y="591679"/>
            <a:ext cx="7076473" cy="46105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поступивших обращений и вопросов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2623295"/>
              </p:ext>
            </p:extLst>
          </p:nvPr>
        </p:nvGraphicFramePr>
        <p:xfrm>
          <a:off x="467544" y="1268760"/>
          <a:ext cx="4040220" cy="3181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699002"/>
              </p:ext>
            </p:extLst>
          </p:nvPr>
        </p:nvGraphicFramePr>
        <p:xfrm>
          <a:off x="4507764" y="1309945"/>
          <a:ext cx="4466601" cy="314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4809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3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971600" y="472713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331640" y="532714"/>
            <a:ext cx="7076473" cy="46105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количества вопросов в разрезе тематических разделов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466198"/>
              </p:ext>
            </p:extLst>
          </p:nvPr>
        </p:nvGraphicFramePr>
        <p:xfrm>
          <a:off x="2003103" y="1053771"/>
          <a:ext cx="5521225" cy="2844165"/>
        </p:xfrm>
        <a:graphic>
          <a:graphicData uri="http://schemas.openxmlformats.org/drawingml/2006/table">
            <a:tbl>
              <a:tblPr/>
              <a:tblGrid>
                <a:gridCol w="1084586"/>
                <a:gridCol w="646871"/>
                <a:gridCol w="568583"/>
                <a:gridCol w="755947"/>
                <a:gridCol w="887476"/>
                <a:gridCol w="751315"/>
                <a:gridCol w="826447"/>
              </a:tblGrid>
              <a:tr h="292845"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Тематический раздел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количество вопросов от общего числа обращений в разделе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2021 года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 кв 2022 года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динамика, шт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динамика, 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  <a:r>
                        <a:rPr lang="ru-RU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  <a:r>
                        <a:rPr lang="ru-RU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55851">
                <a:tc>
                  <a:txBody>
                    <a:bodyPr/>
                    <a:lstStyle/>
                    <a:p>
                      <a:pPr algn="ctr" fontAlgn="auto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8740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Государство, общество, политика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58%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338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Социальная сфера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9936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Экономика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1773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1709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60%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55%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-64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-4%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338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Оборона, безопасность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96%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9936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ЖКХ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4317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2958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3088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3092363"/>
              </p:ext>
            </p:extLst>
          </p:nvPr>
        </p:nvGraphicFramePr>
        <p:xfrm>
          <a:off x="683568" y="4293096"/>
          <a:ext cx="8189894" cy="2014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2800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4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67759" y="710972"/>
            <a:ext cx="7076473" cy="467504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обращений граждан по разделам</a:t>
            </a:r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Общероссийского классификатора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1974595"/>
              </p:ext>
            </p:extLst>
          </p:nvPr>
        </p:nvGraphicFramePr>
        <p:xfrm>
          <a:off x="755575" y="1178476"/>
          <a:ext cx="8202847" cy="463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210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67759" y="710972"/>
            <a:ext cx="7076473" cy="467504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в процентах от общего количества обращений граждан за отчетный период (структура обращений)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564140"/>
              </p:ext>
            </p:extLst>
          </p:nvPr>
        </p:nvGraphicFramePr>
        <p:xfrm>
          <a:off x="888247" y="1303010"/>
          <a:ext cx="7644193" cy="4992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8276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6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49465" y="591679"/>
            <a:ext cx="7076473" cy="46105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обращений по каналам поступления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4529500"/>
              </p:ext>
            </p:extLst>
          </p:nvPr>
        </p:nvGraphicFramePr>
        <p:xfrm>
          <a:off x="992982" y="1556792"/>
          <a:ext cx="7603132" cy="4713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1440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7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46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59632" y="771774"/>
            <a:ext cx="7488832" cy="27404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коллективных и повторных обращений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2674203"/>
              </p:ext>
            </p:extLst>
          </p:nvPr>
        </p:nvGraphicFramePr>
        <p:xfrm>
          <a:off x="502569" y="2060180"/>
          <a:ext cx="8317904" cy="2593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3640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8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88790" y="613676"/>
            <a:ext cx="7076473" cy="360040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Актуальные </a:t>
            </a:r>
            <a:r>
              <a:rPr lang="ru-RU" sz="2000" dirty="0" smtClean="0"/>
              <a:t>темы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37" y="1480098"/>
            <a:ext cx="8128126" cy="403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37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9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88790" y="613676"/>
            <a:ext cx="7076473" cy="360040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Актуальные </a:t>
            </a:r>
            <a:r>
              <a:rPr lang="ru-RU" sz="2000" dirty="0" smtClean="0"/>
              <a:t>темы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9512813"/>
              </p:ext>
            </p:extLst>
          </p:nvPr>
        </p:nvGraphicFramePr>
        <p:xfrm>
          <a:off x="877046" y="1222036"/>
          <a:ext cx="7543800" cy="4852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04956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20951</TotalTime>
  <Words>451</Words>
  <Application>Microsoft Office PowerPoint</Application>
  <PresentationFormat>Экран (4:3)</PresentationFormat>
  <Paragraphs>175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Cyr</vt:lpstr>
      <vt:lpstr>Calibri</vt:lpstr>
      <vt:lpstr>Segoe UI</vt:lpstr>
      <vt:lpstr>Times New Roman</vt:lpstr>
      <vt:lpstr>Тема Office</vt:lpstr>
      <vt:lpstr>Презентация PowerPoint</vt:lpstr>
      <vt:lpstr>Количество поступивших обращений и вопросов</vt:lpstr>
      <vt:lpstr>Динамика количества вопросов в разрезе тематических разделов</vt:lpstr>
      <vt:lpstr>Распределение обращений граждан по разделам Общероссийского классификатора</vt:lpstr>
      <vt:lpstr>Распределение в процентах от общего количества обращений граждан за отчетный период (структура обращений)</vt:lpstr>
      <vt:lpstr>Количество обращений по каналам поступления</vt:lpstr>
      <vt:lpstr>Количество коллективных и повторных обращений</vt:lpstr>
      <vt:lpstr>Актуальные темы</vt:lpstr>
      <vt:lpstr>Актуальные темы</vt:lpstr>
      <vt:lpstr>Результаты рассмотрения обращений в 3 кв. 2022 года</vt:lpstr>
      <vt:lpstr>Динамика поступивших обращений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ГОРОДА ТВЕРИ</dc:title>
  <dc:creator>user</dc:creator>
  <cp:lastModifiedBy>Силаева Ирина Ивановна</cp:lastModifiedBy>
  <cp:revision>351</cp:revision>
  <cp:lastPrinted>2019-11-29T14:10:55Z</cp:lastPrinted>
  <dcterms:created xsi:type="dcterms:W3CDTF">2017-03-22T12:13:20Z</dcterms:created>
  <dcterms:modified xsi:type="dcterms:W3CDTF">2022-10-26T09:20:24Z</dcterms:modified>
</cp:coreProperties>
</file>